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c3953ddd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c3953ddd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c3953dd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c3953dd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c3953ddd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c3953ddd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c3953ddd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c3953ddd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c3953dddb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c3953dddb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c3953dddb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c3953dddb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c3953dddb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c3953dddb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c3953dddb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c3953dddb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c3953dddb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c3953dddb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c3953dddb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c3953dddb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c3953dddb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c3953dddb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c3953dddb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c3953dddb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c3953dddb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c3953dddb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c3953dddb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c3953dddb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c3953dddb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c3953dddb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c3953dddb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c3953dddb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c3953dddb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c3953dddb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c3953dddb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c3953dddb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c3953dddb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c3953dddb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c3953dddb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c3953dddb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3953dddb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3953dddb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c3953dddb_3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c3953dddb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c3953ddd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c3953ddd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c3953dddb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c3953dddb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c3953ddd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c3953ddd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c3953ddd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c3953ddd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3953ddd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c3953ddd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c3953ddd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c3953ddd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/>
          <p:nvPr>
            <p:ph idx="2" type="pic"/>
          </p:nvPr>
        </p:nvSpPr>
        <p:spPr>
          <a:xfrm>
            <a:off x="5982045" y="538094"/>
            <a:ext cx="2424900" cy="13626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13"/>
          <p:cNvSpPr/>
          <p:nvPr>
            <p:ph idx="3" type="pic"/>
          </p:nvPr>
        </p:nvSpPr>
        <p:spPr>
          <a:xfrm>
            <a:off x="5982045" y="2041015"/>
            <a:ext cx="2424900" cy="13626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3"/>
          <p:cNvSpPr/>
          <p:nvPr>
            <p:ph idx="4" type="pic"/>
          </p:nvPr>
        </p:nvSpPr>
        <p:spPr>
          <a:xfrm>
            <a:off x="5982044" y="3543936"/>
            <a:ext cx="2424900" cy="136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/>
          <p:nvPr>
            <p:ph idx="2" type="pic"/>
          </p:nvPr>
        </p:nvSpPr>
        <p:spPr>
          <a:xfrm>
            <a:off x="393256" y="897731"/>
            <a:ext cx="1870500" cy="16740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4"/>
          <p:cNvSpPr/>
          <p:nvPr>
            <p:ph idx="3" type="pic"/>
          </p:nvPr>
        </p:nvSpPr>
        <p:spPr>
          <a:xfrm>
            <a:off x="393257" y="2792573"/>
            <a:ext cx="1870500" cy="1729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4"/>
          <p:cNvSpPr/>
          <p:nvPr>
            <p:ph idx="4" type="pic"/>
          </p:nvPr>
        </p:nvSpPr>
        <p:spPr>
          <a:xfrm>
            <a:off x="2508424" y="1933575"/>
            <a:ext cx="1949400" cy="25884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4"/>
          <p:cNvSpPr/>
          <p:nvPr>
            <p:ph idx="5" type="pic"/>
          </p:nvPr>
        </p:nvSpPr>
        <p:spPr>
          <a:xfrm>
            <a:off x="4714875" y="1933576"/>
            <a:ext cx="1790700" cy="25884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4"/>
          <p:cNvSpPr/>
          <p:nvPr>
            <p:ph idx="6" type="pic"/>
          </p:nvPr>
        </p:nvSpPr>
        <p:spPr>
          <a:xfrm>
            <a:off x="6762614" y="897731"/>
            <a:ext cx="2032500" cy="16953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4"/>
          <p:cNvSpPr/>
          <p:nvPr>
            <p:ph idx="7" type="pic"/>
          </p:nvPr>
        </p:nvSpPr>
        <p:spPr>
          <a:xfrm>
            <a:off x="6762614" y="2792573"/>
            <a:ext cx="2032500" cy="1729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/>
          <p:nvPr>
            <p:ph idx="2" type="pic"/>
          </p:nvPr>
        </p:nvSpPr>
        <p:spPr>
          <a:xfrm>
            <a:off x="5048419" y="1983128"/>
            <a:ext cx="2946000" cy="237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/>
          <p:nvPr/>
        </p:nvSpPr>
        <p:spPr>
          <a:xfrm>
            <a:off x="1735931" y="0"/>
            <a:ext cx="584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8" name="Google Shape;48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/>
          <p:nvPr>
            <p:ph idx="2" type="pic"/>
          </p:nvPr>
        </p:nvSpPr>
        <p:spPr>
          <a:xfrm>
            <a:off x="742950" y="2832647"/>
            <a:ext cx="1744200" cy="17037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3"/>
          <p:cNvSpPr/>
          <p:nvPr>
            <p:ph idx="3" type="pic"/>
          </p:nvPr>
        </p:nvSpPr>
        <p:spPr>
          <a:xfrm>
            <a:off x="2714282" y="2832647"/>
            <a:ext cx="1744200" cy="17037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3"/>
          <p:cNvSpPr/>
          <p:nvPr>
            <p:ph idx="4" type="pic"/>
          </p:nvPr>
        </p:nvSpPr>
        <p:spPr>
          <a:xfrm>
            <a:off x="4685615" y="2832647"/>
            <a:ext cx="1744200" cy="170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3"/>
          <p:cNvSpPr/>
          <p:nvPr>
            <p:ph idx="5" type="pic"/>
          </p:nvPr>
        </p:nvSpPr>
        <p:spPr>
          <a:xfrm>
            <a:off x="6656946" y="2832647"/>
            <a:ext cx="1744200" cy="1703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>
            <p:ph idx="2" type="pic"/>
          </p:nvPr>
        </p:nvSpPr>
        <p:spPr>
          <a:xfrm>
            <a:off x="5216985" y="830612"/>
            <a:ext cx="1484700" cy="17652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6"/>
          <p:cNvSpPr/>
          <p:nvPr>
            <p:ph idx="3" type="pic"/>
          </p:nvPr>
        </p:nvSpPr>
        <p:spPr>
          <a:xfrm>
            <a:off x="6828666" y="830612"/>
            <a:ext cx="1484700" cy="17652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6"/>
          <p:cNvSpPr/>
          <p:nvPr>
            <p:ph idx="4" type="pic"/>
          </p:nvPr>
        </p:nvSpPr>
        <p:spPr>
          <a:xfrm>
            <a:off x="5216985" y="2716382"/>
            <a:ext cx="1484700" cy="176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6"/>
          <p:cNvSpPr/>
          <p:nvPr>
            <p:ph idx="5" type="pic"/>
          </p:nvPr>
        </p:nvSpPr>
        <p:spPr>
          <a:xfrm>
            <a:off x="6828667" y="2716382"/>
            <a:ext cx="1484700" cy="176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/>
          <p:nvPr>
            <p:ph idx="2" type="pic"/>
          </p:nvPr>
        </p:nvSpPr>
        <p:spPr>
          <a:xfrm>
            <a:off x="1159552" y="1621258"/>
            <a:ext cx="1990800" cy="2367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8"/>
          <p:cNvSpPr/>
          <p:nvPr>
            <p:ph idx="3" type="pic"/>
          </p:nvPr>
        </p:nvSpPr>
        <p:spPr>
          <a:xfrm>
            <a:off x="3583605" y="1621258"/>
            <a:ext cx="1990800" cy="23670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8"/>
          <p:cNvSpPr/>
          <p:nvPr>
            <p:ph idx="4" type="pic"/>
          </p:nvPr>
        </p:nvSpPr>
        <p:spPr>
          <a:xfrm>
            <a:off x="6007658" y="1621258"/>
            <a:ext cx="1990800" cy="236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jp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11000"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ed text on a black background&#10;&#10;Description automatically generated" id="6" name="Google Shape;6;p1"/>
          <p:cNvPicPr preferRelativeResize="0"/>
          <p:nvPr/>
        </p:nvPicPr>
        <p:blipFill rotWithShape="1">
          <a:blip r:embed="rId2">
            <a:alphaModFix amt="5000"/>
          </a:blip>
          <a:srcRect b="0" l="0" r="70791" t="0"/>
          <a:stretch/>
        </p:blipFill>
        <p:spPr>
          <a:xfrm>
            <a:off x="2264018" y="102517"/>
            <a:ext cx="4616485" cy="4939030"/>
          </a:xfrm>
          <a:custGeom>
            <a:rect b="b" l="l" r="r" t="t"/>
            <a:pathLst>
              <a:path extrusionOk="0" h="1965783" w="1837407">
                <a:moveTo>
                  <a:pt x="0" y="0"/>
                </a:moveTo>
                <a:lnTo>
                  <a:pt x="1837407" y="0"/>
                </a:lnTo>
                <a:lnTo>
                  <a:pt x="1837407" y="1965783"/>
                </a:lnTo>
                <a:lnTo>
                  <a:pt x="0" y="196578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700" y="0"/>
            <a:ext cx="9360300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" name="Google Shape;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000" y="399363"/>
            <a:ext cx="3030151" cy="9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0"/>
          <p:cNvSpPr txBox="1"/>
          <p:nvPr/>
        </p:nvSpPr>
        <p:spPr>
          <a:xfrm>
            <a:off x="6424750" y="3442700"/>
            <a:ext cx="2609400" cy="16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Presented by:-</a:t>
            </a: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   Rohit Dhole</a:t>
            </a:r>
            <a:endParaRPr b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   Mansi Tanna</a:t>
            </a:r>
            <a:endParaRPr b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   Lovely Priya</a:t>
            </a:r>
            <a:endParaRPr b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   Apurva Muchandi</a:t>
            </a:r>
            <a:endParaRPr b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   Aashima Taneja</a:t>
            </a:r>
            <a:endParaRPr b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" name="Google Shape;57;p20"/>
          <p:cNvSpPr txBox="1"/>
          <p:nvPr/>
        </p:nvSpPr>
        <p:spPr>
          <a:xfrm>
            <a:off x="363325" y="1716400"/>
            <a:ext cx="79734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Trends &amp; Insights: Airbnb Analysis in Santa Clara County</a:t>
            </a:r>
            <a:endParaRPr b="1" sz="2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ctrTitle"/>
          </p:nvPr>
        </p:nvSpPr>
        <p:spPr>
          <a:xfrm>
            <a:off x="303750" y="266100"/>
            <a:ext cx="8536500" cy="5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Dashboard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17" name="Google Shape;1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025" y="819900"/>
            <a:ext cx="7201954" cy="40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type="ctrTitle"/>
          </p:nvPr>
        </p:nvSpPr>
        <p:spPr>
          <a:xfrm>
            <a:off x="314538" y="113875"/>
            <a:ext cx="8514900" cy="6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Dashboard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23" name="Google Shape;1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088" y="787375"/>
            <a:ext cx="7083837" cy="39643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</a:rPr>
              <a:t>Host Analysis</a:t>
            </a:r>
            <a:endParaRPr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ctrTitle"/>
          </p:nvPr>
        </p:nvSpPr>
        <p:spPr>
          <a:xfrm>
            <a:off x="320100" y="200850"/>
            <a:ext cx="85038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Revenue by Host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00" y="798150"/>
            <a:ext cx="8466076" cy="405863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148" y="997200"/>
            <a:ext cx="1446575" cy="11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ctrTitle"/>
          </p:nvPr>
        </p:nvSpPr>
        <p:spPr>
          <a:xfrm>
            <a:off x="309150" y="189975"/>
            <a:ext cx="8525700" cy="6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Reviews per Month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41" name="Google Shape;1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63" y="983250"/>
            <a:ext cx="6884674" cy="39752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/>
          <p:nvPr>
            <p:ph type="ctrTitle"/>
          </p:nvPr>
        </p:nvSpPr>
        <p:spPr>
          <a:xfrm>
            <a:off x="314550" y="276975"/>
            <a:ext cx="85149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Price Distribution by Host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47" name="Google Shape;1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88" y="994050"/>
            <a:ext cx="7883816" cy="3920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ctrTitle"/>
          </p:nvPr>
        </p:nvSpPr>
        <p:spPr>
          <a:xfrm>
            <a:off x="336450" y="211725"/>
            <a:ext cx="84711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Price Distribution: Superhost Vs NonSuperhost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53" name="Google Shape;1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525" y="896025"/>
            <a:ext cx="6388950" cy="4008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309150" y="179100"/>
            <a:ext cx="85257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Dashboard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59" name="Google Shape;1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075" y="841950"/>
            <a:ext cx="7211838" cy="404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ctrTitle"/>
          </p:nvPr>
        </p:nvSpPr>
        <p:spPr>
          <a:xfrm>
            <a:off x="311700" y="309600"/>
            <a:ext cx="85206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Dashboard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65" name="Google Shape;1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88" y="939600"/>
            <a:ext cx="7016623" cy="396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ctrTitle"/>
          </p:nvPr>
        </p:nvSpPr>
        <p:spPr>
          <a:xfrm>
            <a:off x="314550" y="179125"/>
            <a:ext cx="8514900" cy="5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Dashboard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71" name="Google Shape;1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913" y="787600"/>
            <a:ext cx="7338181" cy="41273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/>
        </p:nvSpPr>
        <p:spPr>
          <a:xfrm>
            <a:off x="5189850" y="389250"/>
            <a:ext cx="2270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1"/>
          <p:cNvSpPr txBox="1"/>
          <p:nvPr/>
        </p:nvSpPr>
        <p:spPr>
          <a:xfrm>
            <a:off x="4572000" y="2496312"/>
            <a:ext cx="3840000" cy="20226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 Overview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Source</a:t>
            </a:r>
            <a:r>
              <a:rPr lang="en">
                <a:solidFill>
                  <a:schemeClr val="dk1"/>
                </a:solidFill>
              </a:rPr>
              <a:t>: Inside Airbnb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Dataset Summary</a:t>
            </a:r>
            <a:r>
              <a:rPr lang="en">
                <a:solidFill>
                  <a:schemeClr val="dk1"/>
                </a:solidFill>
              </a:rPr>
              <a:t>:  </a:t>
            </a:r>
            <a:r>
              <a:rPr b="1" i="1" lang="en" sz="1250" u="sng">
                <a:solidFill>
                  <a:srgbClr val="0D0D0D"/>
                </a:solidFill>
              </a:rPr>
              <a:t>listing ID</a:t>
            </a:r>
            <a:r>
              <a:rPr b="1" i="1" lang="en" sz="1250">
                <a:solidFill>
                  <a:srgbClr val="0D0D0D"/>
                </a:solidFill>
              </a:rPr>
              <a:t>, </a:t>
            </a:r>
            <a:r>
              <a:rPr b="1" i="1" lang="en" sz="1250" u="sng">
                <a:solidFill>
                  <a:srgbClr val="0D0D0D"/>
                </a:solidFill>
              </a:rPr>
              <a:t>neighborhood</a:t>
            </a:r>
            <a:r>
              <a:rPr b="1" i="1" lang="en" sz="1250">
                <a:solidFill>
                  <a:srgbClr val="0D0D0D"/>
                </a:solidFill>
              </a:rPr>
              <a:t>, </a:t>
            </a:r>
            <a:r>
              <a:rPr b="1" i="1" lang="en" sz="1250" u="sng">
                <a:solidFill>
                  <a:srgbClr val="0D0D0D"/>
                </a:solidFill>
              </a:rPr>
              <a:t>price</a:t>
            </a:r>
            <a:r>
              <a:rPr b="1" i="1" lang="en" sz="1250">
                <a:solidFill>
                  <a:srgbClr val="0D0D0D"/>
                </a:solidFill>
              </a:rPr>
              <a:t>, </a:t>
            </a:r>
            <a:r>
              <a:rPr b="1" i="1" lang="en" sz="1250" u="sng">
                <a:solidFill>
                  <a:srgbClr val="0D0D0D"/>
                </a:solidFill>
              </a:rPr>
              <a:t>room type,</a:t>
            </a:r>
            <a:r>
              <a:rPr b="1" i="1" lang="en" sz="1250">
                <a:solidFill>
                  <a:srgbClr val="0D0D0D"/>
                </a:solidFill>
              </a:rPr>
              <a:t> </a:t>
            </a:r>
            <a:r>
              <a:rPr b="1" i="1" lang="en" sz="1250" u="sng">
                <a:solidFill>
                  <a:srgbClr val="0D0D0D"/>
                </a:solidFill>
              </a:rPr>
              <a:t>availability</a:t>
            </a:r>
            <a:r>
              <a:rPr b="1" i="1" lang="en" sz="1250">
                <a:solidFill>
                  <a:srgbClr val="0D0D0D"/>
                </a:solidFill>
              </a:rPr>
              <a:t>, </a:t>
            </a:r>
            <a:r>
              <a:rPr b="1" i="1" lang="en" sz="1250" u="sng">
                <a:solidFill>
                  <a:srgbClr val="0D0D0D"/>
                </a:solidFill>
              </a:rPr>
              <a:t>reviews,</a:t>
            </a:r>
            <a:r>
              <a:rPr b="1" i="1" lang="en" sz="1250">
                <a:solidFill>
                  <a:srgbClr val="0D0D0D"/>
                </a:solidFill>
              </a:rPr>
              <a:t> and </a:t>
            </a:r>
            <a:r>
              <a:rPr b="1" i="1" lang="en" sz="1250" u="sng">
                <a:solidFill>
                  <a:srgbClr val="0D0D0D"/>
                </a:solidFill>
              </a:rPr>
              <a:t>rating.</a:t>
            </a:r>
            <a:endParaRPr b="1" i="1" sz="1250" u="sng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Tools Used</a:t>
            </a:r>
            <a:r>
              <a:rPr lang="en">
                <a:solidFill>
                  <a:schemeClr val="dk1"/>
                </a:solidFill>
              </a:rPr>
              <a:t>: Python, Power BI etc</a:t>
            </a:r>
            <a:endParaRPr b="1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250" u="sng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D0D0D"/>
              </a:solidFill>
            </a:endParaRPr>
          </a:p>
        </p:txBody>
      </p:sp>
      <p:sp>
        <p:nvSpPr>
          <p:cNvPr id="64" name="Google Shape;64;p21"/>
          <p:cNvSpPr txBox="1"/>
          <p:nvPr/>
        </p:nvSpPr>
        <p:spPr>
          <a:xfrm>
            <a:off x="250225" y="296550"/>
            <a:ext cx="3999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Introduction and Objective</a:t>
            </a:r>
            <a:endParaRPr b="1" sz="2000" u="sng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21"/>
          <p:cNvSpPr txBox="1"/>
          <p:nvPr/>
        </p:nvSpPr>
        <p:spPr>
          <a:xfrm>
            <a:off x="505550" y="2494175"/>
            <a:ext cx="3840000" cy="20226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Objective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Identify trends in pricing, occupancy, and availability.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Highlight popular neighborhoods.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Investigate factors influencing pricing (e.g., amenities, location).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/>
          </a:p>
        </p:txBody>
      </p:sp>
      <p:sp>
        <p:nvSpPr>
          <p:cNvPr id="66" name="Google Shape;66;p21"/>
          <p:cNvSpPr txBox="1"/>
          <p:nvPr/>
        </p:nvSpPr>
        <p:spPr>
          <a:xfrm>
            <a:off x="3309200" y="804300"/>
            <a:ext cx="30933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b="1" lang="en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Airbnb data? </a:t>
            </a:r>
            <a:endParaRPr b="1" sz="2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7" name="Google Shape;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50" y="804300"/>
            <a:ext cx="2374450" cy="1389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21"/>
          <p:cNvSpPr txBox="1"/>
          <p:nvPr/>
        </p:nvSpPr>
        <p:spPr>
          <a:xfrm>
            <a:off x="3309200" y="1369171"/>
            <a:ext cx="3711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Santa Clara County?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</a:rPr>
              <a:t>Market Insights</a:t>
            </a:r>
            <a:endParaRPr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>
            <p:ph type="ctrTitle"/>
          </p:nvPr>
        </p:nvSpPr>
        <p:spPr>
          <a:xfrm>
            <a:off x="336300" y="255225"/>
            <a:ext cx="8471400" cy="6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Avg Price Over Time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82" name="Google Shape;1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13" y="972375"/>
            <a:ext cx="7891364" cy="390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>
            <p:ph type="ctrTitle"/>
          </p:nvPr>
        </p:nvSpPr>
        <p:spPr>
          <a:xfrm>
            <a:off x="319950" y="309600"/>
            <a:ext cx="8504100" cy="5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Price </a:t>
            </a:r>
            <a:r>
              <a:rPr b="1" lang="en" sz="2400" u="sng">
                <a:solidFill>
                  <a:srgbClr val="0000FF"/>
                </a:solidFill>
              </a:rPr>
              <a:t>Distribution</a:t>
            </a:r>
            <a:r>
              <a:rPr b="1" lang="en" sz="2400" u="sng">
                <a:solidFill>
                  <a:srgbClr val="0000FF"/>
                </a:solidFill>
              </a:rPr>
              <a:t> of Listing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88" name="Google Shape;1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988" y="1015800"/>
            <a:ext cx="6876028" cy="3975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>
            <p:ph type="ctrTitle"/>
          </p:nvPr>
        </p:nvSpPr>
        <p:spPr>
          <a:xfrm>
            <a:off x="324300" y="132125"/>
            <a:ext cx="8495400" cy="4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Relationships: Key Numerical Features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94" name="Google Shape;1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375" y="700350"/>
            <a:ext cx="5665450" cy="413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42"/>
          <p:cNvSpPr txBox="1"/>
          <p:nvPr/>
        </p:nvSpPr>
        <p:spPr>
          <a:xfrm>
            <a:off x="0" y="1902150"/>
            <a:ext cx="2079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Price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No. of Reviews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Availability 365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Reviews per Month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/>
          <p:nvPr>
            <p:ph type="ctrTitle"/>
          </p:nvPr>
        </p:nvSpPr>
        <p:spPr>
          <a:xfrm>
            <a:off x="314550" y="298725"/>
            <a:ext cx="8514900" cy="5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Dashboard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201" name="Google Shape;2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988" y="885400"/>
            <a:ext cx="7158016" cy="3996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4"/>
          <p:cNvSpPr txBox="1"/>
          <p:nvPr>
            <p:ph type="ctrTitle"/>
          </p:nvPr>
        </p:nvSpPr>
        <p:spPr>
          <a:xfrm>
            <a:off x="309150" y="287850"/>
            <a:ext cx="85257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Dashboard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588" y="917850"/>
            <a:ext cx="7112827" cy="398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/>
          <p:cNvSpPr txBox="1"/>
          <p:nvPr>
            <p:ph type="ctrTitle"/>
          </p:nvPr>
        </p:nvSpPr>
        <p:spPr>
          <a:xfrm>
            <a:off x="309150" y="287850"/>
            <a:ext cx="85257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Dashboard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213" name="Google Shape;2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25" y="917875"/>
            <a:ext cx="7063547" cy="398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"/>
          <p:cNvSpPr txBox="1"/>
          <p:nvPr>
            <p:ph type="ctrTitle"/>
          </p:nvPr>
        </p:nvSpPr>
        <p:spPr>
          <a:xfrm>
            <a:off x="311700" y="505325"/>
            <a:ext cx="85206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b="1" sz="2400" u="sng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46"/>
          <p:cNvSpPr txBox="1"/>
          <p:nvPr>
            <p:ph idx="1" type="subTitle"/>
          </p:nvPr>
        </p:nvSpPr>
        <p:spPr>
          <a:xfrm>
            <a:off x="481150" y="1495200"/>
            <a:ext cx="8299500" cy="21531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Popular neighborhoods show higher demand and pricing, with Superhosts achieving better occupancy and revenue.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Pricing is influenced by room type, location, and amenities.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Seasonal trends reveal fluctuations in prices and occupancy rates.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Recommendations: Add key amenities in less-popular areas and leverage Superhost status for long-term stays.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/>
          <p:nvPr>
            <p:ph type="ctrTitle"/>
          </p:nvPr>
        </p:nvSpPr>
        <p:spPr>
          <a:xfrm>
            <a:off x="311700" y="744575"/>
            <a:ext cx="85206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Future Scope</a:t>
            </a:r>
            <a:endParaRPr b="1" sz="2400" u="sng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p47"/>
          <p:cNvSpPr txBox="1"/>
          <p:nvPr>
            <p:ph idx="1" type="subTitle"/>
          </p:nvPr>
        </p:nvSpPr>
        <p:spPr>
          <a:xfrm>
            <a:off x="311700" y="1674000"/>
            <a:ext cx="8520600" cy="17955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Explore traveler preferences using review sentiment analysis.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Analyze the impact of local events on pricing and demand.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Expand the study to neighboring regions and compare trends.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Develop interactive dashboards for real-time market insights.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8"/>
          <p:cNvPicPr preferRelativeResize="0"/>
          <p:nvPr/>
        </p:nvPicPr>
        <p:blipFill rotWithShape="1">
          <a:blip r:embed="rId3">
            <a:alphaModFix/>
          </a:blip>
          <a:srcRect b="0" l="0" r="0" t="7706"/>
          <a:stretch/>
        </p:blipFill>
        <p:spPr>
          <a:xfrm>
            <a:off x="533188" y="364050"/>
            <a:ext cx="8077624" cy="4315023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ctrTitle"/>
          </p:nvPr>
        </p:nvSpPr>
        <p:spPr>
          <a:xfrm>
            <a:off x="311700" y="429225"/>
            <a:ext cx="8520600" cy="6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Impact</a:t>
            </a:r>
            <a:endParaRPr b="1" sz="3000" u="sng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22"/>
          <p:cNvSpPr txBox="1"/>
          <p:nvPr>
            <p:ph idx="1" type="subTitle"/>
          </p:nvPr>
        </p:nvSpPr>
        <p:spPr>
          <a:xfrm>
            <a:off x="1480800" y="1109250"/>
            <a:ext cx="6182400" cy="29250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Helps hosts optimize pricing strategies and improve occupancy.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Travelers gain insights on affordable areas and Superhost benefits.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Supports local businesses and planners in aligning with market demand.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25"/>
            <a:ext cx="9144001" cy="510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</a:rPr>
              <a:t>Neighbourhood Analysis</a:t>
            </a:r>
            <a:endParaRPr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ctrTitle"/>
          </p:nvPr>
        </p:nvSpPr>
        <p:spPr>
          <a:xfrm>
            <a:off x="472350" y="297950"/>
            <a:ext cx="8199300" cy="55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0000FF"/>
                </a:solidFill>
              </a:rPr>
              <a:t>Avg Occupancy by Room Type &amp; Neighbourhood</a:t>
            </a:r>
            <a:endParaRPr b="1" sz="2300" u="sng">
              <a:solidFill>
                <a:srgbClr val="0000FF"/>
              </a:solidFill>
            </a:endParaRPr>
          </a:p>
        </p:txBody>
      </p:sp>
      <p:pic>
        <p:nvPicPr>
          <p:cNvPr id="92" name="Google Shape;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4438"/>
            <a:ext cx="1402731" cy="19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525" y="1167900"/>
            <a:ext cx="6716587" cy="3823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ctrTitle"/>
          </p:nvPr>
        </p:nvSpPr>
        <p:spPr>
          <a:xfrm>
            <a:off x="317250" y="179100"/>
            <a:ext cx="8509500" cy="68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0000FF"/>
                </a:solidFill>
              </a:rPr>
              <a:t>Prices in Each </a:t>
            </a:r>
            <a:r>
              <a:rPr b="1" lang="en" sz="2100" u="sng">
                <a:solidFill>
                  <a:srgbClr val="0000FF"/>
                </a:solidFill>
              </a:rPr>
              <a:t>Neighbourhood</a:t>
            </a:r>
            <a:endParaRPr b="1" sz="2100" u="sng">
              <a:solidFill>
                <a:srgbClr val="0000FF"/>
              </a:solidFill>
            </a:endParaRPr>
          </a:p>
        </p:txBody>
      </p:sp>
      <p:pic>
        <p:nvPicPr>
          <p:cNvPr id="99" name="Google Shape;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75" y="1048275"/>
            <a:ext cx="7678440" cy="39428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50" y="553275"/>
            <a:ext cx="8451276" cy="4299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27"/>
          <p:cNvSpPr txBox="1"/>
          <p:nvPr/>
        </p:nvSpPr>
        <p:spPr>
          <a:xfrm>
            <a:off x="737700" y="0"/>
            <a:ext cx="766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0000FF"/>
                </a:solidFill>
              </a:rPr>
              <a:t>Prices in Each Neighbourhood</a:t>
            </a:r>
            <a:endParaRPr b="1" sz="2100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ctrTitle"/>
          </p:nvPr>
        </p:nvSpPr>
        <p:spPr>
          <a:xfrm>
            <a:off x="314550" y="309600"/>
            <a:ext cx="85149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00FF"/>
                </a:solidFill>
              </a:rPr>
              <a:t>Avg Prices &amp; Availability by Neighbourhood</a:t>
            </a:r>
            <a:endParaRPr b="1" sz="2400" u="sng">
              <a:solidFill>
                <a:srgbClr val="0000FF"/>
              </a:solidFill>
            </a:endParaRPr>
          </a:p>
        </p:txBody>
      </p:sp>
      <p:pic>
        <p:nvPicPr>
          <p:cNvPr id="111" name="Google Shape;1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163" y="994025"/>
            <a:ext cx="6033683" cy="410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